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91a55e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91a55e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5f8068b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5f8068b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a5f8068b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a5f8068b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a5f8068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a5f8068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a5f8068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a5f8068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5f8068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5f8068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5f8068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a5f8068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a5f8068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a5f8068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5f8068b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a5f8068b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5f8068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5f8068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841c5e71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841c5e71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a5f8068b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a5f8068b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a5f8068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a5f8068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a5f8068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a5f8068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841c5e7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841c5e7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841c5e7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841c5e7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841c5e7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841c5e7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a5f8068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a5f8068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91a55e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91a55e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1a55ec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1a55ec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68d1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68d1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oi-wiki.org/dp/plug/" TargetMode="External"/><Relationship Id="rId10" Type="http://schemas.openxmlformats.org/officeDocument/2006/relationships/hyperlink" Target="https://oi-wiki.org/dp/number/" TargetMode="External"/><Relationship Id="rId13" Type="http://schemas.openxmlformats.org/officeDocument/2006/relationships/hyperlink" Target="https://oi-wiki.org/dp/count/" TargetMode="External"/><Relationship Id="rId12" Type="http://schemas.openxmlformats.org/officeDocument/2006/relationships/hyperlink" Target="https://oi-wiki.org/dp/plu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i-wiki.org/dp/dag/" TargetMode="External"/><Relationship Id="rId4" Type="http://schemas.openxmlformats.org/officeDocument/2006/relationships/hyperlink" Target="https://oi-wiki.org/dp/dag/" TargetMode="External"/><Relationship Id="rId9" Type="http://schemas.openxmlformats.org/officeDocument/2006/relationships/hyperlink" Target="https://oi-wiki.org/dp/number/" TargetMode="External"/><Relationship Id="rId15" Type="http://schemas.openxmlformats.org/officeDocument/2006/relationships/hyperlink" Target="https://oi-wiki.org/dp/dynamic/" TargetMode="External"/><Relationship Id="rId14" Type="http://schemas.openxmlformats.org/officeDocument/2006/relationships/hyperlink" Target="https://oi-wiki.org/dp/count/" TargetMode="External"/><Relationship Id="rId17" Type="http://schemas.openxmlformats.org/officeDocument/2006/relationships/hyperlink" Target="https://oi-wiki.org/dp/probability/" TargetMode="External"/><Relationship Id="rId16" Type="http://schemas.openxmlformats.org/officeDocument/2006/relationships/hyperlink" Target="https://oi-wiki.org/dp/dynamic/" TargetMode="External"/><Relationship Id="rId5" Type="http://schemas.openxmlformats.org/officeDocument/2006/relationships/hyperlink" Target="https://oi-wiki.org/dp/tree/" TargetMode="External"/><Relationship Id="rId19" Type="http://schemas.openxmlformats.org/officeDocument/2006/relationships/hyperlink" Target="https://oi-wiki.org/dp/basic/" TargetMode="External"/><Relationship Id="rId6" Type="http://schemas.openxmlformats.org/officeDocument/2006/relationships/hyperlink" Target="https://oi-wiki.org/dp/tree/" TargetMode="External"/><Relationship Id="rId18" Type="http://schemas.openxmlformats.org/officeDocument/2006/relationships/hyperlink" Target="https://oi-wiki.org/dp/probability/" TargetMode="External"/><Relationship Id="rId7" Type="http://schemas.openxmlformats.org/officeDocument/2006/relationships/hyperlink" Target="https://oi-wiki.org/dp/state/" TargetMode="External"/><Relationship Id="rId8" Type="http://schemas.openxmlformats.org/officeDocument/2006/relationships/hyperlink" Target="https://oi-wiki.org/dp/stat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yuanfanz.gitbooks.io/padawan-algorithm/content/shuang-xu-lie-xing-dong-tai-gui-hua.html" TargetMode="External"/><Relationship Id="rId4" Type="http://schemas.openxmlformats.org/officeDocument/2006/relationships/hyperlink" Target="https://programtip.com/zh/art-76699" TargetMode="External"/><Relationship Id="rId5" Type="http://schemas.openxmlformats.org/officeDocument/2006/relationships/hyperlink" Target="https://algorithm.yuanbin.me/zh-hans/dynamic_programming/#%E5%8F%8C%E5%BA%8F%E5%88%97dptwosequence" TargetMode="External"/><Relationship Id="rId6" Type="http://schemas.openxmlformats.org/officeDocument/2006/relationships/hyperlink" Target="https://www.jianshu.com/p/6e89027d7f45" TargetMode="External"/><Relationship Id="rId7" Type="http://schemas.openxmlformats.org/officeDocument/2006/relationships/hyperlink" Target="https://leetcode.com/problems/wildcard-matching/discuss/477823/Recursive-DFS-solution-with-memoization-(Top-Down-Approach)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9325" y="195200"/>
            <a:ext cx="8520600" cy="12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经典动态规划(三) -- 双序列</a:t>
            </a:r>
            <a:endParaRPr b="1"/>
          </a:p>
        </p:txBody>
      </p:sp>
      <p:sp>
        <p:nvSpPr>
          <p:cNvPr id="55" name="Google Shape;55;p13"/>
          <p:cNvSpPr txBox="1"/>
          <p:nvPr/>
        </p:nvSpPr>
        <p:spPr>
          <a:xfrm>
            <a:off x="1453825" y="1404050"/>
            <a:ext cx="7226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1143. Longest Common Subsequence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97. Interleaving String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72. Edit Distance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115. Distinct Subsequences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10. Regular Expression Matching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highlight>
                  <a:srgbClr val="FFFFFF"/>
                </a:highlight>
              </a:rPr>
              <a:t>44. Wildcard Matching</a:t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1312. Minimum Insertion Steps to Make a String Palindrome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516. Longest Palindromic Subsequence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D85C6"/>
                </a:solidFill>
                <a:highlight>
                  <a:schemeClr val="lt1"/>
                </a:highlight>
              </a:rPr>
              <a:t>1216. Valid Palindrome III</a:t>
            </a:r>
            <a:endParaRPr sz="2000">
              <a:solidFill>
                <a:srgbClr val="3D85C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32100" y="4582750"/>
            <a:ext cx="19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68989" l="0" r="0" t="0"/>
          <a:stretch/>
        </p:blipFill>
        <p:spPr>
          <a:xfrm>
            <a:off x="0" y="0"/>
            <a:ext cx="4457449" cy="13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85601"/>
            <a:ext cx="3828624" cy="12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38107"/>
          <a:stretch/>
        </p:blipFill>
        <p:spPr>
          <a:xfrm>
            <a:off x="0" y="1546925"/>
            <a:ext cx="3683599" cy="22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417" y="0"/>
            <a:ext cx="4363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6425"/>
            <a:ext cx="3985599" cy="11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81376" cy="3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600" y="0"/>
            <a:ext cx="5158400" cy="163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8324" y="1746118"/>
            <a:ext cx="4451247" cy="320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52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00" y="1276200"/>
            <a:ext cx="5578000" cy="38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5472225" y="328725"/>
            <a:ext cx="34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</a:t>
            </a:r>
            <a:r>
              <a:rPr lang="en"/>
              <a:t>个人一般是把s为行t为列，其实都一样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44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426" y="1836200"/>
            <a:ext cx="4981574" cy="316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925" y="0"/>
            <a:ext cx="5557076" cy="1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6">
            <a:alphaModFix/>
          </a:blip>
          <a:srcRect b="0" l="4580" r="0" t="0"/>
          <a:stretch/>
        </p:blipFill>
        <p:spPr>
          <a:xfrm>
            <a:off x="0" y="4692300"/>
            <a:ext cx="4229051" cy="3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70801" cy="193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27290"/>
            <a:ext cx="4205574" cy="15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56746"/>
            <a:ext cx="4273201" cy="128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 b="0" l="0" r="0" t="2439"/>
          <a:stretch/>
        </p:blipFill>
        <p:spPr>
          <a:xfrm>
            <a:off x="4938425" y="48350"/>
            <a:ext cx="4205576" cy="23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5575" y="2449814"/>
            <a:ext cx="4938423" cy="269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3243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000" y="3078625"/>
            <a:ext cx="2357425" cy="125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691" y="0"/>
            <a:ext cx="49563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43774" cy="26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68150"/>
            <a:ext cx="5468900" cy="20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276" y="0"/>
            <a:ext cx="4318724" cy="199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875" y="2070447"/>
            <a:ext cx="3720125" cy="30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8"/>
          <p:cNvCxnSpPr/>
          <p:nvPr/>
        </p:nvCxnSpPr>
        <p:spPr>
          <a:xfrm flipH="1" rot="10800000">
            <a:off x="6294025" y="4109075"/>
            <a:ext cx="2127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8"/>
          <p:cNvCxnSpPr/>
          <p:nvPr/>
        </p:nvCxnSpPr>
        <p:spPr>
          <a:xfrm rot="10800000">
            <a:off x="6738750" y="4108900"/>
            <a:ext cx="0" cy="2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6236000" y="4080000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8"/>
          <p:cNvSpPr txBox="1"/>
          <p:nvPr/>
        </p:nvSpPr>
        <p:spPr>
          <a:xfrm>
            <a:off x="2963725" y="2466575"/>
            <a:ext cx="55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2485700" y="2437900"/>
            <a:ext cx="363300" cy="2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715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550" y="657425"/>
            <a:ext cx="4868099" cy="212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4428050" y="67675"/>
            <a:ext cx="22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LCS的</a:t>
            </a:r>
            <a:r>
              <a:rPr lang="en"/>
              <a:t>套娃题</a:t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4408725" y="3277525"/>
            <a:ext cx="40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</a:t>
            </a:r>
            <a:r>
              <a:rPr lang="en"/>
              <a:t>直接模板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24176" cy="42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991" y="0"/>
            <a:ext cx="457100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396400" y="4350700"/>
            <a:ext cx="3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</a:t>
            </a:r>
            <a:r>
              <a:rPr lang="en"/>
              <a:t>直接模板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475" y="0"/>
            <a:ext cx="4871526" cy="379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121900" cy="34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96400" y="4350700"/>
            <a:ext cx="46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LCS直接模板, 1312的</a:t>
            </a:r>
            <a:r>
              <a:rPr lang="en"/>
              <a:t>结果直接和k进行比较即可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84325" y="348700"/>
            <a:ext cx="8194800" cy="4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==========================面试DP的考察范围====================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序列型30%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双序列型30%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坐标型15%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划分型10%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背包型10%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区间型5%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==========================下面是竞赛====================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3"/>
              </a:rPr>
              <a:t>DAG 上的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4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5"/>
              </a:rPr>
              <a:t>树形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6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7"/>
              </a:rPr>
              <a:t>状压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8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9"/>
              </a:rPr>
              <a:t>数位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0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1"/>
              </a:rPr>
              <a:t>插头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2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3"/>
              </a:rPr>
              <a:t>计数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4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5"/>
              </a:rPr>
              <a:t>动态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6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17"/>
              </a:rPr>
              <a:t>概率 DP</a:t>
            </a:r>
            <a:endParaRPr sz="1050">
              <a:solidFill>
                <a:schemeClr val="hlink"/>
              </a:solidFill>
              <a:uFill>
                <a:noFill/>
              </a:uFill>
              <a:hlinkClick r:id="rId1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9"/>
              </a:rPr>
              <a:t>https://oi-wiki.org/dp/basic/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085100"/>
            <a:ext cx="85206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LCS很</a:t>
            </a:r>
            <a:r>
              <a:rPr lang="en"/>
              <a:t>暴力很有用，建议iterative写法熟练掌握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一般情况下双序列类型的题目，用dfs找出转移方程式，画表格改写成iterative写法比较方便。(最后的空间优化我个人觉得有空就看，没空也没关系嘴遁一下就好)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一般dp定义为source的前i个字符和target的前j个字符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主要是找状态转移方程，初始条件一般可以举例得出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75" y="3026275"/>
            <a:ext cx="4824441" cy="18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11" name="Google Shape;211;p33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311700" y="681275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最近应该会有区间dp，dp总结，然后回到Tree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725" y="493050"/>
            <a:ext cx="2907982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https://yuanfanz.gitbooks.io/padawan-algorithm/content/shuang-xu-lie-xing-dong-tai-gui-hua.html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https://programtip.com/zh/art-76699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https://algorithm.yuanbin.me/zh-hans/dynamic_programming/#%E5%8F%8C%E5%BA%8F%E5%88%97dptwosequence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https://www.jianshu.com/p/6e89027d7f45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https://leetcode.com/problems/wildcard-matching/discuss/477823/Recursive-DFS-solution-with-memoization-(Top-Down-Approach)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10200" y="455250"/>
            <a:ext cx="79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什么是双序列型动态规划？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00550" y="1404525"/>
            <a:ext cx="78849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双序列顾名思义就是给你</a:t>
            </a:r>
            <a:r>
              <a:rPr lang="en">
                <a:solidFill>
                  <a:srgbClr val="FF0000"/>
                </a:solidFill>
                <a:highlight>
                  <a:srgbClr val="FFFFFF"/>
                </a:highlight>
              </a:rPr>
              <a:t>两个序列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放一块问你怎么做。一般有两个数组或者两个字符串，计算其匹配关系。双序列中常用二维数组表示状态转移关系，但往往可以使用滚动数组的方式对空间复杂度进行优化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state: dp[i][j]代表了第一个sequence的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前i个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数字/字符，配上第二个sequence的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前j个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数字/字符所能表示的状态</a:t>
            </a: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可以是longest common subsequence, 也可以是minimal edit distance</a:t>
            </a: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b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</a:br>
            <a:endParaRPr b="1"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常常和string在一起出现，number的情况也不少，一般为二维dp</a:t>
            </a:r>
            <a:endParaRPr b="1"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706500"/>
            <a:ext cx="86931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dp[i][j]代表了第一个sequence的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前i个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数字/字符，配上第二个sequence的</a:t>
            </a:r>
            <a:r>
              <a:rPr b="1" lang="en" sz="1500">
                <a:solidFill>
                  <a:srgbClr val="FF0000"/>
                </a:solidFill>
                <a:highlight>
                  <a:srgbClr val="FFFFFF"/>
                </a:highlight>
              </a:rPr>
              <a:t>前j个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</a:rPr>
              <a:t>数字/字符所能表示的状态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</a:t>
            </a:r>
            <a:r>
              <a:rPr lang="en" sz="1400"/>
              <a:t>对于双序列我们可以第一个sequence少取一个，或者第二个sequence少取一个，或者二者都退一步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初始化dp array，dp[i][0] dp[0][j]一般是空</a:t>
            </a:r>
            <a:r>
              <a:rPr lang="en" sz="1400"/>
              <a:t>string的时候代表的含义，比如空string的lcs为0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到达那里我们就结束开始取max, 一般为(m - 1, n - 1) </a:t>
            </a:r>
            <a:r>
              <a:rPr lang="en" sz="1400"/>
              <a:t>字符串的结尾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572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00" y="1853175"/>
            <a:ext cx="4986801" cy="329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200" y="0"/>
            <a:ext cx="4986800" cy="16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050" y="1922600"/>
            <a:ext cx="3417152" cy="56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500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75" y="1060705"/>
            <a:ext cx="4329224" cy="40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146350" y="164350"/>
            <a:ext cx="37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这里说的是之前的二维dp不省空间的写法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51675" cy="4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8652"/>
            <a:ext cx="4263452" cy="87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137" y="-3"/>
            <a:ext cx="4923174" cy="173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3450" y="3245149"/>
            <a:ext cx="4880552" cy="18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7">
            <a:alphaModFix/>
          </a:blip>
          <a:srcRect b="0" l="0" r="0" t="32863"/>
          <a:stretch/>
        </p:blipFill>
        <p:spPr>
          <a:xfrm>
            <a:off x="4394825" y="1599450"/>
            <a:ext cx="2954994" cy="1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77449" cy="30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84175"/>
            <a:ext cx="4159427" cy="13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28225"/>
            <a:ext cx="4080000" cy="6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450" y="6"/>
            <a:ext cx="4837551" cy="437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3570" y="1839275"/>
            <a:ext cx="2161950" cy="8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6565" y="1234450"/>
            <a:ext cx="2135971" cy="6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23300" cy="3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9575"/>
            <a:ext cx="3430075" cy="20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5295900" y="2263875"/>
            <a:ext cx="38481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solidFill>
                  <a:srgbClr val="FFFFFF"/>
                </a:solidFill>
                <a:highlight>
                  <a:srgbClr val="F45B69"/>
                </a:highlight>
                <a:latin typeface="Montserrat"/>
                <a:ea typeface="Montserrat"/>
                <a:cs typeface="Montserrat"/>
                <a:sym typeface="Montserrat"/>
              </a:rPr>
              <a:t>Levenshtein Distance</a:t>
            </a:r>
            <a:endParaRPr sz="2650">
              <a:solidFill>
                <a:srgbClr val="FFFFFF"/>
              </a:solidFill>
              <a:highlight>
                <a:srgbClr val="F45B69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5" name="Google Shape;115;p21"/>
          <p:cNvSpPr txBox="1"/>
          <p:nvPr/>
        </p:nvSpPr>
        <p:spPr>
          <a:xfrm>
            <a:off x="3635250" y="3157100"/>
            <a:ext cx="550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编辑距离（Edit Distance），最先是由俄国科学家Vladimir Levenshtein在1965年发明，用他的名字命名，又称Levenshtein距离。是指两个字串之间，由一个转成另一个所需的最少编辑操作次数。许可的编辑操作包括将一个字符替换成另一个字符，插入一个字符，删除一个字符。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例如：将 jary 转成 jerry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jary --- jery (a-&gt;e)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jery --- jerry ( -&gt;r)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